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32" y="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7C56A-4961-4AEE-8CB3-4252DFD7F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47B862-1B4F-459D-9606-6F6C19971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A12E0-9ECB-4520-8AE2-4CD9C41D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748BD-CD26-4E6A-A51E-546BB52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85FED-F734-4B88-9783-ABD4FA78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4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07711-6E5C-4203-AB4C-E62DCC6C4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DBFAC-09F8-4037-A7BD-4F495D9F4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6E1AB-3DD9-446A-859D-3632E1DF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DD36F-ABAF-4B1E-8247-2F9BF8CD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7A28A-55AA-4F89-848E-047EDF643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94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3A4B1B-1759-4705-8174-ECACFB846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774A7-640B-4184-BCA2-E64DA2D12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A73C4-779B-4F07-9E43-86F4386B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6698C-08C4-48C2-9306-AFD2E82D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E6D21-30B0-4691-8A05-459DE287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1B93-CA7A-4057-A688-171EAB995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BEE0C-8438-4987-8D80-0EEF12DF0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A327C-71B0-4050-8A48-615CD87D4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332B-6822-4EF1-82CF-8A1FAF0E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F3F30-D97E-4CA2-A9A6-6ED0C1A6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6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E3DA1-EB47-4469-B80B-028B5CE26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0CED4-F760-4936-ADCC-56E86F30F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2756B-B49F-4784-B3F8-0D6B51C3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B5EA8-2861-42B7-985D-71202EE73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17013-747E-47AA-A892-47947081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14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2B105-BF67-44DA-B6EB-381FCB4DC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DB7B8-8E22-4835-A767-AE11CD12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1C5281-4BB3-4DC9-971D-F5400326A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C1B9F-8118-4002-A1DA-D63197372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E972E-0393-4106-8A9C-966278447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92F0F-12B2-44FC-AC40-D205F597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6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837-E92B-4435-9A1D-E97CD831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C4370-4D92-4427-9FB8-FC437F25D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C4CBC-5461-4F73-A959-1E87BF073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5FD7A3-103B-4EE4-B00F-C5803F6B0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D46D12-4B20-4EA9-809B-62B13E9A4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1830A3-A858-40A9-8A60-4067DA51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D5E094-88AE-4790-A5EF-1FAD51A5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E160FF-74E1-40CA-8752-50438BD1C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44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F8DA2-4AFF-4BAA-838F-44F2BF996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6ADBBA-211C-479E-8ACD-26A4C3C5D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3D570C-9E83-4952-8ED5-5CE908FBC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A4DDE-4CAA-4A6E-AC02-D80341BE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55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45EF-CF0B-469E-B63F-33ACAB21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B3451-0167-4AE0-A673-0D5C3E3E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CC45E-6327-4387-ADE1-5D717086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D4F8-4B7C-4D92-B1A7-E061AEE4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89D32-A5B6-40A4-A101-D8D5E6F65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4E9BB-23E2-4EF4-A71D-39DE22C38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6527D-93C7-4D02-B0BE-054138E2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DCADF-B088-4986-B52E-07E0E6579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EB2FC-4C1C-4C19-A615-B7CABD796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48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AA44-3123-4183-B46F-266D5F46C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F2098D-1F3B-407F-87F2-2B438BB00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E02DB-B8AA-44E3-BCD1-1ED9E815C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68C94-2732-41BE-83FE-B9DF5192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A310C-9CA2-42C1-B73C-C06B18DA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6EEBE-C0BE-4C15-B11D-69D8AED2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4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719C8-E99B-405D-837A-ACEC94C0A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BB15F-4481-404D-B59F-868527A1F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0686F-4157-4096-9E54-0FF9D9939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8B089-8474-422E-AD1E-DFB516C4E09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0B936-CDAA-4F99-A37A-A84F58631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8C4C3-88D1-48BD-8D28-3CF8F5D35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66C9E-260E-41D2-B199-3F07474702E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269818377,&quot;Placement&quot;:&quot;Footer&quot;}">
            <a:extLst>
              <a:ext uri="{FF2B5EF4-FFF2-40B4-BE49-F238E27FC236}">
                <a16:creationId xmlns:a16="http://schemas.microsoft.com/office/drawing/2014/main" id="{FB9F0006-C983-4FDA-A858-FD25365BB285}"/>
              </a:ext>
            </a:extLst>
          </p:cNvPr>
          <p:cNvSpPr txBox="1"/>
          <p:nvPr userDrawn="1"/>
        </p:nvSpPr>
        <p:spPr>
          <a:xfrm>
            <a:off x="0" y="6561475"/>
            <a:ext cx="1522472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255058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9DD6-F97F-4B0D-A3DF-5933D6A34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943"/>
            <a:ext cx="9144000" cy="1796143"/>
          </a:xfrm>
        </p:spPr>
        <p:txBody>
          <a:bodyPr>
            <a:normAutofit/>
          </a:bodyPr>
          <a:lstStyle/>
          <a:p>
            <a:r>
              <a:rPr lang="en-GB" dirty="0"/>
              <a:t>STRATEGIC THINKING </a:t>
            </a:r>
            <a:br>
              <a:rPr lang="en-GB" dirty="0"/>
            </a:br>
            <a:r>
              <a:rPr lang="en-GB" dirty="0"/>
              <a:t>DEFINITION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397B6-E7D1-42E5-B379-4786A02DC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529" y="1992087"/>
            <a:ext cx="11718471" cy="4669970"/>
          </a:xfrm>
        </p:spPr>
        <p:txBody>
          <a:bodyPr/>
          <a:lstStyle/>
          <a:p>
            <a:pPr algn="just"/>
            <a:r>
              <a:rPr lang="en-GB" dirty="0"/>
              <a:t> </a:t>
            </a:r>
            <a:r>
              <a:rPr lang="en-GB" sz="3600" dirty="0"/>
              <a:t>An intentional and rational thought process that focuses on the </a:t>
            </a:r>
            <a:r>
              <a:rPr lang="en-GB" sz="3600" b="1" dirty="0"/>
              <a:t>analysis</a:t>
            </a:r>
            <a:r>
              <a:rPr lang="en-GB" sz="3600" dirty="0"/>
              <a:t> of </a:t>
            </a:r>
            <a:r>
              <a:rPr lang="en-GB" sz="3600" b="1" dirty="0"/>
              <a:t>critical factors </a:t>
            </a:r>
            <a:r>
              <a:rPr lang="en-GB" sz="3600" dirty="0"/>
              <a:t>and </a:t>
            </a:r>
            <a:r>
              <a:rPr lang="en-GB" sz="3600" b="1" dirty="0"/>
              <a:t>variables</a:t>
            </a:r>
            <a:r>
              <a:rPr lang="en-GB" sz="3600" dirty="0"/>
              <a:t> that will </a:t>
            </a:r>
            <a:r>
              <a:rPr lang="en-GB" sz="3600" b="1" dirty="0"/>
              <a:t>influence</a:t>
            </a:r>
            <a:r>
              <a:rPr lang="en-GB" sz="3600" dirty="0"/>
              <a:t> the </a:t>
            </a:r>
            <a:r>
              <a:rPr lang="en-GB" sz="3600" b="1" dirty="0"/>
              <a:t>long-term success </a:t>
            </a:r>
            <a:r>
              <a:rPr lang="en-GB" sz="3600" dirty="0"/>
              <a:t>of a business, a team, or an individual. Strategic thinking and analysis lead to a clear set of </a:t>
            </a:r>
            <a:r>
              <a:rPr lang="en-GB" sz="3600" b="1" dirty="0"/>
              <a:t>goals</a:t>
            </a:r>
            <a:r>
              <a:rPr lang="en-GB" sz="3600" dirty="0"/>
              <a:t>, plans, and new ideas required to </a:t>
            </a:r>
            <a:r>
              <a:rPr lang="en-GB" sz="3600" b="1" dirty="0"/>
              <a:t>survive and thrive </a:t>
            </a:r>
            <a:r>
              <a:rPr lang="en-GB" sz="3600" dirty="0"/>
              <a:t>in a competitive, </a:t>
            </a:r>
            <a:r>
              <a:rPr lang="en-GB" sz="3600" b="1" dirty="0"/>
              <a:t>changing</a:t>
            </a:r>
            <a:r>
              <a:rPr lang="en-GB" sz="3600" dirty="0"/>
              <a:t> environment. This sort of thinking must account for economic realities, market forces, and available resources.</a:t>
            </a:r>
          </a:p>
        </p:txBody>
      </p:sp>
    </p:spTree>
    <p:extLst>
      <p:ext uri="{BB962C8B-B14F-4D97-AF65-F5344CB8AC3E}">
        <p14:creationId xmlns:p14="http://schemas.microsoft.com/office/powerpoint/2010/main" val="388674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5D0F-84FA-4C73-AE7F-0AA92B46C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What is Strategic Thinking?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E29AC-1195-4AB7-BEDA-083DE475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943"/>
            <a:ext cx="10515600" cy="5306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Strategic Thinking defines the manner in which people think about, assess, view, and create the future for themselves and others.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Its reflective</a:t>
            </a:r>
          </a:p>
          <a:p>
            <a:pPr marL="0" indent="0">
              <a:buNone/>
            </a:pPr>
            <a:r>
              <a:rPr lang="en-GB" sz="3600" dirty="0"/>
              <a:t>Analytical</a:t>
            </a:r>
          </a:p>
          <a:p>
            <a:pPr marL="0" indent="0">
              <a:buNone/>
            </a:pPr>
            <a:r>
              <a:rPr lang="en-GB" sz="3600" dirty="0"/>
              <a:t>Forward thinking</a:t>
            </a:r>
          </a:p>
          <a:p>
            <a:pPr marL="0" indent="0">
              <a:buNone/>
            </a:pPr>
            <a:r>
              <a:rPr lang="en-GB" sz="3600" dirty="0"/>
              <a:t>Sustainable</a:t>
            </a:r>
          </a:p>
        </p:txBody>
      </p:sp>
    </p:spTree>
    <p:extLst>
      <p:ext uri="{BB962C8B-B14F-4D97-AF65-F5344CB8AC3E}">
        <p14:creationId xmlns:p14="http://schemas.microsoft.com/office/powerpoint/2010/main" val="9514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0E70-CA5D-4B6D-85F8-BAB0B6FB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Why Strategic Thinking?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180C7-9229-436D-A155-98C424AFF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930"/>
            <a:ext cx="10515600" cy="524147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Strategic thinking is the “how” and “why” of the planning process.  It answers the question, “What should we be doing, how we should be doing it and why?</a:t>
            </a:r>
          </a:p>
          <a:p>
            <a:pPr marL="0" indent="0">
              <a:buNone/>
            </a:pPr>
            <a:r>
              <a:rPr lang="en-GB" dirty="0"/>
              <a:t>It is able to anticipate major shifts in the competitive marketplace and identify emerging opportunities</a:t>
            </a:r>
          </a:p>
          <a:p>
            <a:pPr marL="0" indent="0">
              <a:buNone/>
            </a:pPr>
            <a:r>
              <a:rPr lang="en-GB" dirty="0"/>
              <a:t>It uses innovation to move us outside of our comfort zone and towards opportunities for new products and services that will give us a competitive edge.  This approach is vital for growth, higher profitability and greater returns for investors and owners.</a:t>
            </a:r>
          </a:p>
          <a:p>
            <a:pPr marL="0" indent="0">
              <a:buNone/>
            </a:pPr>
            <a:r>
              <a:rPr lang="en-GB" dirty="0"/>
              <a:t>Strategic Thinking focuses on markets that are most likely to succeed and so helps organizations avoid waste and costly mistakes.</a:t>
            </a:r>
          </a:p>
        </p:txBody>
      </p:sp>
    </p:spTree>
    <p:extLst>
      <p:ext uri="{BB962C8B-B14F-4D97-AF65-F5344CB8AC3E}">
        <p14:creationId xmlns:p14="http://schemas.microsoft.com/office/powerpoint/2010/main" val="185093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DCC30-A36D-4C44-8374-56F42F3F9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286"/>
            <a:ext cx="9144000" cy="996043"/>
          </a:xfrm>
        </p:spPr>
        <p:txBody>
          <a:bodyPr/>
          <a:lstStyle/>
          <a:p>
            <a:r>
              <a:rPr lang="en-GB" dirty="0"/>
              <a:t>Why Strategic Thinking?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E3676-A4C5-409A-B30E-6CD616A2E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929" y="1763486"/>
            <a:ext cx="11723914" cy="4735284"/>
          </a:xfrm>
        </p:spPr>
        <p:txBody>
          <a:bodyPr>
            <a:normAutofit/>
          </a:bodyPr>
          <a:lstStyle/>
          <a:p>
            <a:pPr algn="just"/>
            <a:r>
              <a:rPr lang="en-GB" sz="3600" dirty="0"/>
              <a:t> Strategic Thinking is a proactive methodology that incorporates a conscious mindset of preparing for change and having plans in place to deal with it. </a:t>
            </a:r>
          </a:p>
          <a:p>
            <a:pPr algn="just"/>
            <a:endParaRPr lang="en-GB" sz="3600" dirty="0"/>
          </a:p>
          <a:p>
            <a:pPr algn="just"/>
            <a:r>
              <a:rPr lang="en-GB" sz="3600" dirty="0"/>
              <a:t>Strategic thinking is future focused in businesses become more adept at formulating strategies to reach potential prospects and are able to make more logical, confident decisions for their business.</a:t>
            </a:r>
          </a:p>
        </p:txBody>
      </p:sp>
    </p:spTree>
    <p:extLst>
      <p:ext uri="{BB962C8B-B14F-4D97-AF65-F5344CB8AC3E}">
        <p14:creationId xmlns:p14="http://schemas.microsoft.com/office/powerpoint/2010/main" val="122870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4C529-EE02-41C4-9C76-914157181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Characteristics of a Strategic Thinker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639C7-5BB0-49DF-8A67-959D456CE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319439"/>
            <a:ext cx="10515600" cy="5342618"/>
          </a:xfrm>
        </p:spPr>
        <p:txBody>
          <a:bodyPr/>
          <a:lstStyle/>
          <a:p>
            <a:r>
              <a:rPr lang="en-GB" dirty="0"/>
              <a:t>Anticipate: Become a game changer</a:t>
            </a:r>
          </a:p>
          <a:p>
            <a:r>
              <a:rPr lang="en-GB" dirty="0"/>
              <a:t>Think critically: Challenge status quo, in-depth analysis</a:t>
            </a:r>
          </a:p>
          <a:p>
            <a:r>
              <a:rPr lang="en-GB" dirty="0"/>
              <a:t>Interpret data: Synthesise, apply, conclude</a:t>
            </a:r>
          </a:p>
          <a:p>
            <a:r>
              <a:rPr lang="en-GB" dirty="0"/>
              <a:t>Align: Create consensus</a:t>
            </a:r>
          </a:p>
          <a:p>
            <a:r>
              <a:rPr lang="en-GB" dirty="0"/>
              <a:t>Learn: Reflect, correct mistakes</a:t>
            </a:r>
          </a:p>
          <a:p>
            <a:r>
              <a:rPr lang="en-GB" dirty="0"/>
              <a:t>Analysis: Include a range of variables such as, market, trends, finance</a:t>
            </a:r>
          </a:p>
          <a:p>
            <a:r>
              <a:rPr lang="en-GB" dirty="0"/>
              <a:t>Communicate: Ideas, collaboration</a:t>
            </a:r>
          </a:p>
          <a:p>
            <a:r>
              <a:rPr lang="en-GB" dirty="0"/>
              <a:t>Problem solving: solution orientated</a:t>
            </a:r>
          </a:p>
          <a:p>
            <a:r>
              <a:rPr lang="en-GB" dirty="0"/>
              <a:t>Strategic questions: Where and how?</a:t>
            </a:r>
          </a:p>
          <a:p>
            <a:r>
              <a:rPr lang="en-GB" dirty="0"/>
              <a:t>Embrace dissent: Test your ideas, consider opposition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46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380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STRATEGIC THINKING  DEFINITION</vt:lpstr>
      <vt:lpstr>What is Strategic Thinking?</vt:lpstr>
      <vt:lpstr>Why Strategic Thinking?</vt:lpstr>
      <vt:lpstr>Why Strategic Thinking?</vt:lpstr>
      <vt:lpstr>Characteristics of a Strategic Thinker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THINKING  DEFINITION</dc:title>
  <dc:creator>Joel Klaff</dc:creator>
  <cp:lastModifiedBy>Joel Klaff</cp:lastModifiedBy>
  <cp:revision>6</cp:revision>
  <dcterms:created xsi:type="dcterms:W3CDTF">2021-03-14T19:06:16Z</dcterms:created>
  <dcterms:modified xsi:type="dcterms:W3CDTF">2021-03-15T08:28:18Z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7d098f-2640-4837-b575-e0be04df0525_Enabled">
    <vt:lpwstr>True</vt:lpwstr>
  </property>
  <property fmtid="{D5CDD505-2E9C-101B-9397-08002B2CF9AE}" pid="3" name="MSIP_Label_b47d098f-2640-4837-b575-e0be04df0525_SiteId">
    <vt:lpwstr>98f1bb3a-5efa-4782-88ba-bd897db60e62</vt:lpwstr>
  </property>
  <property fmtid="{D5CDD505-2E9C-101B-9397-08002B2CF9AE}" pid="4" name="MSIP_Label_b47d098f-2640-4837-b575-e0be04df0525_Owner">
    <vt:lpwstr>SADM183@derby.ac.uk</vt:lpwstr>
  </property>
  <property fmtid="{D5CDD505-2E9C-101B-9397-08002B2CF9AE}" pid="5" name="MSIP_Label_b47d098f-2640-4837-b575-e0be04df0525_SetDate">
    <vt:lpwstr>2021-03-14T20:45:21.4281692Z</vt:lpwstr>
  </property>
  <property fmtid="{D5CDD505-2E9C-101B-9397-08002B2CF9AE}" pid="6" name="MSIP_Label_b47d098f-2640-4837-b575-e0be04df0525_Name">
    <vt:lpwstr>Internal</vt:lpwstr>
  </property>
  <property fmtid="{D5CDD505-2E9C-101B-9397-08002B2CF9AE}" pid="7" name="MSIP_Label_b47d098f-2640-4837-b575-e0be04df0525_Application">
    <vt:lpwstr>Microsoft Azure Information Protection</vt:lpwstr>
  </property>
  <property fmtid="{D5CDD505-2E9C-101B-9397-08002B2CF9AE}" pid="8" name="MSIP_Label_b47d098f-2640-4837-b575-e0be04df0525_Extended_MSFT_Method">
    <vt:lpwstr>Automatic</vt:lpwstr>
  </property>
  <property fmtid="{D5CDD505-2E9C-101B-9397-08002B2CF9AE}" pid="9" name="MSIP_Label_501a0944-9d81-4c75-b857-2ec7863455b7_Enabled">
    <vt:lpwstr>True</vt:lpwstr>
  </property>
  <property fmtid="{D5CDD505-2E9C-101B-9397-08002B2CF9AE}" pid="10" name="MSIP_Label_501a0944-9d81-4c75-b857-2ec7863455b7_SiteId">
    <vt:lpwstr>98f1bb3a-5efa-4782-88ba-bd897db60e62</vt:lpwstr>
  </property>
  <property fmtid="{D5CDD505-2E9C-101B-9397-08002B2CF9AE}" pid="11" name="MSIP_Label_501a0944-9d81-4c75-b857-2ec7863455b7_Owner">
    <vt:lpwstr>SADM183@derby.ac.uk</vt:lpwstr>
  </property>
  <property fmtid="{D5CDD505-2E9C-101B-9397-08002B2CF9AE}" pid="12" name="MSIP_Label_501a0944-9d81-4c75-b857-2ec7863455b7_SetDate">
    <vt:lpwstr>2021-03-14T20:45:21.4281692Z</vt:lpwstr>
  </property>
  <property fmtid="{D5CDD505-2E9C-101B-9397-08002B2CF9AE}" pid="13" name="MSIP_Label_501a0944-9d81-4c75-b857-2ec7863455b7_Name">
    <vt:lpwstr>Internal with visible marking</vt:lpwstr>
  </property>
  <property fmtid="{D5CDD505-2E9C-101B-9397-08002B2CF9AE}" pid="14" name="MSIP_Label_501a0944-9d81-4c75-b857-2ec7863455b7_Application">
    <vt:lpwstr>Microsoft Azure Information Protection</vt:lpwstr>
  </property>
  <property fmtid="{D5CDD505-2E9C-101B-9397-08002B2CF9AE}" pid="15" name="MSIP_Label_501a0944-9d81-4c75-b857-2ec7863455b7_Parent">
    <vt:lpwstr>b47d098f-2640-4837-b575-e0be04df0525</vt:lpwstr>
  </property>
  <property fmtid="{D5CDD505-2E9C-101B-9397-08002B2CF9AE}" pid="16" name="MSIP_Label_501a0944-9d81-4c75-b857-2ec7863455b7_Extended_MSFT_Method">
    <vt:lpwstr>Automatic</vt:lpwstr>
  </property>
  <property fmtid="{D5CDD505-2E9C-101B-9397-08002B2CF9AE}" pid="17" name="Sensitivity">
    <vt:lpwstr>Internal Internal with visible marking</vt:lpwstr>
  </property>
</Properties>
</file>